
<file path=[Content_Types].xml><?xml version="1.0" encoding="utf-8"?>
<Types xmlns="http://schemas.openxmlformats.org/package/2006/content-types">
  <Override PartName="/ppt/slides/slide5.xml" ContentType="application/vnd.openxmlformats-officedocument.presentationml.slide+xml"/>
  <Override PartName="/ppt/slideLayouts/slideLayout6.xml" ContentType="application/vnd.openxmlformats-officedocument.presentationml.slideLayout+xml"/>
  <Override PartName="/ppt/slideLayouts/slideLayout10.xml" ContentType="application/vnd.openxmlformats-officedocument.presentationml.slideLayout+xml"/>
  <Default Extension="bin" ContentType="application/vnd.openxmlformats-officedocument.presentationml.printerSettings"/>
  <Override PartName="/ppt/presProps.xml" ContentType="application/vnd.openxmlformats-officedocument.presentationml.presProps+xml"/>
  <Override PartName="/ppt/presentation.xml" ContentType="application/vnd.openxmlformats-officedocument.presentationml.presentation.main+xml"/>
  <Default Extension="png" ContentType="image/png"/>
  <Override PartName="/ppt/notesSlides/notesSlide9.xml" ContentType="application/vnd.openxmlformats-officedocument.presentationml.notesSlide+xml"/>
  <Override PartName="/ppt/notesMasters/notesMaster1.xml" ContentType="application/vnd.openxmlformats-officedocument.presentationml.notesMaster+xml"/>
  <Default Extension="pdf" ContentType="application/pdf"/>
  <Override PartName="/docProps/core.xml" ContentType="application/vnd.openxmlformats-package.core-properties+xml"/>
  <Override PartName="/ppt/slides/slide10.xml" ContentType="application/vnd.openxmlformats-officedocument.presentationml.slide+xml"/>
  <Override PartName="/ppt/slideLayouts/slideLayout1.xml" ContentType="application/vnd.openxmlformats-officedocument.presentationml.slideLayout+xml"/>
  <Override PartName="/ppt/slides/slide2.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slideLayouts/slideLayout7.xml" ContentType="application/vnd.openxmlformats-officedocument.presentationml.slideLayout+xml"/>
  <Override PartName="/ppt/slides/slide4.xml" ContentType="application/vnd.openxmlformats-officedocument.presentationml.slide+xml"/>
  <Override PartName="/ppt/slideLayouts/slideLayout5.xml" ContentType="application/vnd.openxmlformats-officedocument.presentationml.slideLayout+xml"/>
  <Override PartName="/ppt/notesSlides/notesSlide5.xml" ContentType="application/vnd.openxmlformats-officedocument.presentationml.notesSlide+xml"/>
  <Override PartName="/ppt/slides/slide8.xml" ContentType="application/vnd.openxmlformats-officedocument.presentationml.slide+xml"/>
  <Override PartName="/ppt/slideLayouts/slideLayout9.xml" ContentType="application/vnd.openxmlformats-officedocument.presentationml.slideLayout+xml"/>
  <Override PartName="/ppt/theme/theme1.xml" ContentType="application/vnd.openxmlformats-officedocument.theme+xml"/>
  <Override PartName="/ppt/notesSlides/notesSlide3.xml" ContentType="application/vnd.openxmlformats-officedocument.presentationml.notesSlide+xml"/>
  <Override PartName="/ppt/slideLayouts/slideLayout3.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Default Extension="xml" ContentType="application/xml"/>
  <Default Extension="jpeg" ContentType="image/jpeg"/>
  <Default Extension="rels" ContentType="application/vnd.openxmlformats-package.relationships+xml"/>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8.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Layouts/slideLayout4.xml" ContentType="application/vnd.openxmlformats-officedocument.presentationml.slideLayout+xml"/>
  <Override PartName="/ppt/theme/theme2.xml" ContentType="application/vnd.openxmlformats-officedocument.theme+xml"/>
  <Override PartName="/ppt/slides/slide9.xml" ContentType="application/vnd.openxmlformats-officedocument.presentationml.slide+xml"/>
  <Override PartName="/ppt/notesSlides/notesSlide4.xml" ContentType="application/vnd.openxmlformats-officedocument.presentationml.notesSlide+xml"/>
  <Override PartName="/ppt/slides/slide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Layouts/slideLayout2.xml" ContentType="application/vnd.openxmlformats-officedocument.presentationml.slideLayout+xml"/>
  <Override PartName="/ppt/tableStyles.xml" ContentType="application/vnd.openxmlformats-officedocument.presentationml.tableStyles+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25" r:id="rId1"/>
  </p:sldMasterIdLst>
  <p:notesMasterIdLst>
    <p:notesMasterId r:id="rId13"/>
  </p:notesMasterIdLst>
  <p:sldIdLst>
    <p:sldId id="256" r:id="rId2"/>
    <p:sldId id="258" r:id="rId3"/>
    <p:sldId id="257" r:id="rId4"/>
    <p:sldId id="259" r:id="rId5"/>
    <p:sldId id="267" r:id="rId6"/>
    <p:sldId id="261" r:id="rId7"/>
    <p:sldId id="262" r:id="rId8"/>
    <p:sldId id="263" r:id="rId9"/>
    <p:sldId id="266" r:id="rId10"/>
    <p:sldId id="264" r:id="rId11"/>
    <p:sldId id="265"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82" d="100"/>
          <a:sy n="82" d="100"/>
        </p:scale>
        <p:origin x="-1648"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CE03CF-F8AB-2446-8937-F284EDCD3D5A}" type="datetimeFigureOut">
              <a:rPr lang="en-US" smtClean="0"/>
              <a:pPr/>
              <a:t>11/23/10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B2AA36-23EE-914E-9A8F-D5A325DD455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B2AA36-23EE-914E-9A8F-D5A325DD4550}"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we would need this so the students could actually see what a cell or a type of tissue actually looks like instead of seeing drawings all the time.  This would especially be good for students who plan on going into the medical field so they could see the detail of the human body to get a better understanding. This would be a good starter series for the class, and could spark the interest for more students to get involved in science.</a:t>
            </a:r>
          </a:p>
          <a:p>
            <a:endParaRPr lang="en-US" dirty="0"/>
          </a:p>
        </p:txBody>
      </p:sp>
      <p:sp>
        <p:nvSpPr>
          <p:cNvPr id="4" name="Slide Number Placeholder 3"/>
          <p:cNvSpPr>
            <a:spLocks noGrp="1"/>
          </p:cNvSpPr>
          <p:nvPr>
            <p:ph type="sldNum" sz="quarter" idx="10"/>
          </p:nvPr>
        </p:nvSpPr>
        <p:spPr/>
        <p:txBody>
          <a:bodyPr/>
          <a:lstStyle/>
          <a:p>
            <a:fld id="{25B2AA36-23EE-914E-9A8F-D5A325DD4550}"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B2AA36-23EE-914E-9A8F-D5A325DD4550}"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B2AA36-23EE-914E-9A8F-D5A325DD4550}"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B2AA36-23EE-914E-9A8F-D5A325DD4550}"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B2AA36-23EE-914E-9A8F-D5A325DD455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825190-88B4-1A44-AAE7-B4833AD24F64}" type="slidenum">
              <a:rPr lang="en-US"/>
              <a:pPr/>
              <a:t>5</a:t>
            </a:fld>
            <a:endParaRPr lang="en-US"/>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p:txBody>
          <a:bodyPr>
            <a:normAutofit lnSpcReduction="10000"/>
          </a:bodyPr>
          <a:lstStyle/>
          <a:p>
            <a:r>
              <a:rPr lang="en-US" b="1"/>
              <a:t>(GOAL)- To prepare students for the real world. </a:t>
            </a:r>
          </a:p>
          <a:p>
            <a:r>
              <a:rPr lang="en-US" b="1"/>
              <a:t>(INTERPRETATION)- I will use this technology so the students can learn to prepare music on a </a:t>
            </a:r>
          </a:p>
          <a:p>
            <a:r>
              <a:rPr lang="en-US" b="1"/>
              <a:t>self-supporting basis. Because in reality, we as band directors will NOT always be present to assist our students learning. We are striving to use the smartboard technology and the smartmusic software program to promote and support a self-directed learner. </a:t>
            </a:r>
          </a:p>
          <a:p>
            <a:endParaRPr lang="en-US" b="1"/>
          </a:p>
          <a:p>
            <a:r>
              <a:rPr lang="en-US" b="1"/>
              <a:t>(Grant Proposal)- Smartboard technology and Smartmusic. </a:t>
            </a:r>
          </a:p>
          <a:p>
            <a:r>
              <a:rPr lang="en-US" b="1"/>
              <a:t>(Rationale for the Grant)- I can use the software program SmartMusic to teach music theory applications. This program allows students to guide themselves through the foundational principles of music. The SmartMusic program allows students to record themselves and be assessed immediately with a computer based assessment tool. SmartMusic has a broadly expansive repertoire listing for teachers to give musical examples and perform a variety of styles  with the music classroom.</a:t>
            </a:r>
          </a:p>
          <a:p>
            <a:r>
              <a:rPr lang="en-US" b="1"/>
              <a:t>The smartboard assists my teaching and allows for an additional monitor of the students performances. This includes the entire band ensemble or individual self-directed learners in my classroom. The smartboard has a variety of colors of pens that allows students who are tactile learners to interact with the teacher while I could be teaching music theory. The Smartboard can pull up online applications to teach skill sets allowing the students to be fully interactive within the lesson; while with a monitor or regular computer the amount of activity between teacher and student is minimal. </a:t>
            </a:r>
          </a:p>
          <a:p>
            <a:endParaRPr lang="en-US"/>
          </a:p>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World Talk program by </a:t>
            </a:r>
            <a:r>
              <a:rPr lang="en-US" sz="1200" kern="1200" dirty="0" err="1" smtClean="0">
                <a:solidFill>
                  <a:schemeClr val="tx1"/>
                </a:solidFill>
                <a:latin typeface="+mn-lt"/>
                <a:ea typeface="+mn-ea"/>
                <a:cs typeface="+mn-cs"/>
              </a:rPr>
              <a:t>euroTalkinteractive</a:t>
            </a:r>
            <a:r>
              <a:rPr lang="en-US" sz="1200" kern="1200" dirty="0" smtClean="0">
                <a:solidFill>
                  <a:schemeClr val="tx1"/>
                </a:solidFill>
                <a:latin typeface="+mn-lt"/>
                <a:ea typeface="+mn-ea"/>
                <a:cs typeface="+mn-cs"/>
              </a:rPr>
              <a:t> is a software program that teaches practical knowledge that the students will need in real world. It is an immersive program that teaches numbers, directions, food and drink, describing people and animals, word sentence structure, and questions and answers. It also has a feature in which students can speak, record themselves, and then compare their speech to a native speaker. The goal of this program is for students to actually start thinking in another language. It prepares students for real-world situations through a multitude of games and learning activities that relate to problems and situations they may very likely face in the work force, in another country, or even at the grocery store. I would like to put it on each of the computers in the lab so that each student has the opportunity to interact with and be challenged with these real-world issues in the Spanish language. We would need to purchase 30 software licenses for each of the 30 computers. At $29.99 each, we would be spending about $1050.00 on this great real-world technology tool. </a:t>
            </a:r>
          </a:p>
          <a:p>
            <a:endParaRPr lang="en-US" dirty="0"/>
          </a:p>
        </p:txBody>
      </p:sp>
      <p:sp>
        <p:nvSpPr>
          <p:cNvPr id="4" name="Slide Number Placeholder 3"/>
          <p:cNvSpPr>
            <a:spLocks noGrp="1"/>
          </p:cNvSpPr>
          <p:nvPr>
            <p:ph type="sldNum" sz="quarter" idx="10"/>
          </p:nvPr>
        </p:nvSpPr>
        <p:spPr/>
        <p:txBody>
          <a:bodyPr/>
          <a:lstStyle/>
          <a:p>
            <a:fld id="{25B2AA36-23EE-914E-9A8F-D5A325DD4550}"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Inspiration is a type of software that can be used in the classroom to make concept maps. Garden </a:t>
            </a:r>
          </a:p>
          <a:p>
            <a:r>
              <a:rPr lang="en-US" sz="1200" kern="1200" dirty="0" smtClean="0">
                <a:solidFill>
                  <a:schemeClr val="tx1"/>
                </a:solidFill>
                <a:latin typeface="+mn-lt"/>
                <a:ea typeface="+mn-ea"/>
                <a:cs typeface="+mn-cs"/>
              </a:rPr>
              <a:t>Grove Elementary school’s English Department at our school we want to have this software for </a:t>
            </a:r>
          </a:p>
          <a:p>
            <a:r>
              <a:rPr lang="en-US" sz="1200" kern="1200" dirty="0" smtClean="0">
                <a:solidFill>
                  <a:schemeClr val="tx1"/>
                </a:solidFill>
                <a:latin typeface="+mn-lt"/>
                <a:ea typeface="+mn-ea"/>
                <a:cs typeface="+mn-cs"/>
              </a:rPr>
              <a:t>the children to be able to organize their thought through mapping. This is a type of software that </a:t>
            </a:r>
          </a:p>
          <a:p>
            <a:r>
              <a:rPr lang="en-US" sz="1200" kern="1200" dirty="0" smtClean="0">
                <a:solidFill>
                  <a:schemeClr val="tx1"/>
                </a:solidFill>
                <a:latin typeface="+mn-lt"/>
                <a:ea typeface="+mn-ea"/>
                <a:cs typeface="+mn-cs"/>
              </a:rPr>
              <a:t>could be used in the everyday world. Jobs such as wedding planners, secretary’s, medical field. </a:t>
            </a:r>
          </a:p>
          <a:p>
            <a:r>
              <a:rPr lang="en-US" sz="1200" kern="1200" dirty="0" smtClean="0">
                <a:solidFill>
                  <a:schemeClr val="tx1"/>
                </a:solidFill>
                <a:latin typeface="+mn-lt"/>
                <a:ea typeface="+mn-ea"/>
                <a:cs typeface="+mn-cs"/>
              </a:rPr>
              <a:t>All of these jobs require thoughts to be organized. Wedding planners can use a concept map to </a:t>
            </a:r>
          </a:p>
          <a:p>
            <a:r>
              <a:rPr lang="en-US" sz="1200" kern="1200" dirty="0" smtClean="0">
                <a:solidFill>
                  <a:schemeClr val="tx1"/>
                </a:solidFill>
                <a:latin typeface="+mn-lt"/>
                <a:ea typeface="+mn-ea"/>
                <a:cs typeface="+mn-cs"/>
              </a:rPr>
              <a:t>plan a wedding; secretaries could use this software to organize appointments, special events and </a:t>
            </a:r>
          </a:p>
          <a:p>
            <a:r>
              <a:rPr lang="en-US" sz="1200" kern="1200" dirty="0" smtClean="0">
                <a:solidFill>
                  <a:schemeClr val="tx1"/>
                </a:solidFill>
                <a:latin typeface="+mn-lt"/>
                <a:ea typeface="+mn-ea"/>
                <a:cs typeface="+mn-cs"/>
              </a:rPr>
              <a:t>so much more. In the medical field when they are doing research on medications they could </a:t>
            </a:r>
          </a:p>
          <a:p>
            <a:r>
              <a:rPr lang="en-US" sz="1200" kern="1200" dirty="0" smtClean="0">
                <a:solidFill>
                  <a:schemeClr val="tx1"/>
                </a:solidFill>
                <a:latin typeface="+mn-lt"/>
                <a:ea typeface="+mn-ea"/>
                <a:cs typeface="+mn-cs"/>
              </a:rPr>
              <a:t>organize their thoughts through a concept map.</a:t>
            </a:r>
          </a:p>
          <a:p>
            <a:endParaRPr lang="en-US" dirty="0"/>
          </a:p>
        </p:txBody>
      </p:sp>
      <p:sp>
        <p:nvSpPr>
          <p:cNvPr id="4" name="Slide Number Placeholder 3"/>
          <p:cNvSpPr>
            <a:spLocks noGrp="1"/>
          </p:cNvSpPr>
          <p:nvPr>
            <p:ph type="sldNum" sz="quarter" idx="10"/>
          </p:nvPr>
        </p:nvSpPr>
        <p:spPr/>
        <p:txBody>
          <a:bodyPr/>
          <a:lstStyle/>
          <a:p>
            <a:fld id="{25B2AA36-23EE-914E-9A8F-D5A325DD4550}"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It offers each student a variety. Its features are easy to use functions such as general math, geometry, algebra, and trigonometry. Other important features:</a:t>
            </a:r>
          </a:p>
          <a:p>
            <a:pPr lvl="0"/>
            <a:r>
              <a:rPr lang="en-US" sz="1200" kern="1200" dirty="0" smtClean="0">
                <a:solidFill>
                  <a:schemeClr val="tx1"/>
                </a:solidFill>
                <a:latin typeface="+mn-lt"/>
                <a:ea typeface="+mn-ea"/>
                <a:cs typeface="+mn-cs"/>
              </a:rPr>
              <a:t>Stacked fractions</a:t>
            </a:r>
          </a:p>
          <a:p>
            <a:pPr lvl="0"/>
            <a:r>
              <a:rPr lang="en-US" sz="1200" kern="1200" dirty="0" smtClean="0">
                <a:solidFill>
                  <a:schemeClr val="tx1"/>
                </a:solidFill>
                <a:latin typeface="+mn-lt"/>
                <a:ea typeface="+mn-ea"/>
                <a:cs typeface="+mn-cs"/>
              </a:rPr>
              <a:t>Seven variable memories</a:t>
            </a:r>
          </a:p>
          <a:p>
            <a:pPr lvl="0"/>
            <a:r>
              <a:rPr lang="en-US" sz="1200" kern="1200" dirty="0" smtClean="0">
                <a:solidFill>
                  <a:schemeClr val="tx1"/>
                </a:solidFill>
                <a:latin typeface="+mn-lt"/>
                <a:ea typeface="+mn-ea"/>
                <a:cs typeface="+mn-cs"/>
              </a:rPr>
              <a:t>Square root simplification</a:t>
            </a:r>
          </a:p>
          <a:p>
            <a:pPr lvl="0"/>
            <a:r>
              <a:rPr lang="en-US" sz="1200" kern="1200" dirty="0" smtClean="0">
                <a:solidFill>
                  <a:schemeClr val="tx1"/>
                </a:solidFill>
                <a:latin typeface="+mn-lt"/>
                <a:ea typeface="+mn-ea"/>
                <a:cs typeface="+mn-cs"/>
              </a:rPr>
              <a:t>Logarithms and exponents</a:t>
            </a:r>
          </a:p>
          <a:p>
            <a:pPr lvl="0"/>
            <a:r>
              <a:rPr lang="en-US" sz="1200" kern="1200" dirty="0" smtClean="0">
                <a:solidFill>
                  <a:schemeClr val="tx1"/>
                </a:solidFill>
                <a:latin typeface="+mn-lt"/>
                <a:ea typeface="+mn-ea"/>
                <a:cs typeface="+mn-cs"/>
              </a:rPr>
              <a:t>Power, roots and reciprocals</a:t>
            </a:r>
          </a:p>
          <a:p>
            <a:pPr lvl="0"/>
            <a:r>
              <a:rPr lang="en-US" sz="1200" kern="1200" dirty="0" smtClean="0">
                <a:solidFill>
                  <a:schemeClr val="tx1"/>
                </a:solidFill>
                <a:latin typeface="+mn-lt"/>
                <a:ea typeface="+mn-ea"/>
                <a:cs typeface="+mn-cs"/>
              </a:rPr>
              <a:t>1-and 2- variable statistics</a:t>
            </a:r>
          </a:p>
          <a:p>
            <a:pPr lvl="0"/>
            <a:r>
              <a:rPr lang="en-US" sz="1200" kern="1200" dirty="0" smtClean="0">
                <a:solidFill>
                  <a:schemeClr val="tx1"/>
                </a:solidFill>
                <a:latin typeface="+mn-lt"/>
                <a:ea typeface="+mn-ea"/>
                <a:cs typeface="+mn-cs"/>
              </a:rPr>
              <a:t>Scientific notation input/output</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5B2AA36-23EE-914E-9A8F-D5A325DD4550}"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is the leading math software that will help benefit teachers, students, parents and other educational institutions. This software is a great tool that allows students and others to solve the hard problems and will show how to solve these complex problems in an easy step by step process. </a:t>
            </a:r>
          </a:p>
          <a:p>
            <a:endParaRPr lang="en-US" dirty="0"/>
          </a:p>
        </p:txBody>
      </p:sp>
      <p:sp>
        <p:nvSpPr>
          <p:cNvPr id="4" name="Slide Number Placeholder 3"/>
          <p:cNvSpPr>
            <a:spLocks noGrp="1"/>
          </p:cNvSpPr>
          <p:nvPr>
            <p:ph type="sldNum" sz="quarter" idx="10"/>
          </p:nvPr>
        </p:nvSpPr>
        <p:spPr/>
        <p:txBody>
          <a:bodyPr/>
          <a:lstStyle/>
          <a:p>
            <a:fld id="{25B2AA36-23EE-914E-9A8F-D5A325DD4550}"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584CFBD-987E-864A-8E4E-E0BF73BAD131}" type="datetimeFigureOut">
              <a:rPr lang="en-US" smtClean="0"/>
              <a:pPr/>
              <a:t>11/23/10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7734475B-6E01-6342-9E70-BF8A694F98D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584CFBD-987E-864A-8E4E-E0BF73BAD131}" type="datetimeFigureOut">
              <a:rPr lang="en-US" smtClean="0"/>
              <a:pPr/>
              <a:t>11/23/10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34475B-6E01-6342-9E70-BF8A694F98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584CFBD-987E-864A-8E4E-E0BF73BAD131}" type="datetimeFigureOut">
              <a:rPr lang="en-US" smtClean="0"/>
              <a:pPr/>
              <a:t>11/23/10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34475B-6E01-6342-9E70-BF8A694F98D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584CFBD-987E-864A-8E4E-E0BF73BAD131}" type="datetimeFigureOut">
              <a:rPr lang="en-US" smtClean="0"/>
              <a:pPr/>
              <a:t>11/23/10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34475B-6E01-6342-9E70-BF8A694F98D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584CFBD-987E-864A-8E4E-E0BF73BAD131}" type="datetimeFigureOut">
              <a:rPr lang="en-US" smtClean="0"/>
              <a:pPr/>
              <a:t>11/23/10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34475B-6E01-6342-9E70-BF8A694F98D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584CFBD-987E-864A-8E4E-E0BF73BAD131}" type="datetimeFigureOut">
              <a:rPr lang="en-US" smtClean="0"/>
              <a:pPr/>
              <a:t>11/23/10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34475B-6E01-6342-9E70-BF8A694F98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584CFBD-987E-864A-8E4E-E0BF73BAD131}" type="datetimeFigureOut">
              <a:rPr lang="en-US" smtClean="0"/>
              <a:pPr/>
              <a:t>11/23/10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34475B-6E01-6342-9E70-BF8A694F98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584CFBD-987E-864A-8E4E-E0BF73BAD131}" type="datetimeFigureOut">
              <a:rPr lang="en-US" smtClean="0"/>
              <a:pPr/>
              <a:t>11/23/10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34475B-6E01-6342-9E70-BF8A694F98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84CFBD-987E-864A-8E4E-E0BF73BAD131}" type="datetimeFigureOut">
              <a:rPr lang="en-US" smtClean="0"/>
              <a:pPr/>
              <a:t>11/23/10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34475B-6E01-6342-9E70-BF8A694F98D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584CFBD-987E-864A-8E4E-E0BF73BAD131}" type="datetimeFigureOut">
              <a:rPr lang="en-US" smtClean="0"/>
              <a:pPr/>
              <a:t>11/23/10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34475B-6E01-6342-9E70-BF8A694F98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584CFBD-987E-864A-8E4E-E0BF73BAD131}" type="datetimeFigureOut">
              <a:rPr lang="en-US" smtClean="0"/>
              <a:pPr/>
              <a:t>11/23/10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7734475B-6E01-6342-9E70-BF8A694F98D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584CFBD-987E-864A-8E4E-E0BF73BAD131}" type="datetimeFigureOut">
              <a:rPr lang="en-US" smtClean="0"/>
              <a:pPr/>
              <a:t>11/23/10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734475B-6E01-6342-9E70-BF8A694F98D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hyperlink" Target="http://www.microscope.com/student-microscopes-c-50.html" TargetMode="External"/><Relationship Id="rId6" Type="http://schemas.openxmlformats.org/officeDocument/2006/relationships/hyperlink" Target="http://sciencekit.com/microscopes-microscopy/c/1666/"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classroom.jc-schools.net/SS-units/maps.htm" TargetMode="External"/><Relationship Id="rId4" Type="http://schemas.openxmlformats.org/officeDocument/2006/relationships/image" Target="../media/image12.pdf"/><Relationship Id="rId5"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hyperlink" Target="http://www.inspiration.com/freetria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jpeg"/><Relationship Id="rId4" Type="http://schemas.openxmlformats.org/officeDocument/2006/relationships/hyperlink" Target="http://www.etacuisenaire.com/catalog/product?deptId=&amp;prodId=76125&amp;wotrl=froogl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jpeg"/><Relationship Id="rId4" Type="http://schemas.openxmlformats.org/officeDocument/2006/relationships/hyperlink" Target="http://www.softmath.com/"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Integrating Digital Technology</a:t>
            </a:r>
            <a:br>
              <a:rPr lang="en-US" dirty="0" smtClean="0"/>
            </a:br>
            <a:r>
              <a:rPr lang="en-US" dirty="0" smtClean="0"/>
              <a:t>$20,000 Grant</a:t>
            </a:r>
            <a:endParaRPr lang="en-US" dirty="0"/>
          </a:p>
        </p:txBody>
      </p:sp>
      <p:sp>
        <p:nvSpPr>
          <p:cNvPr id="3" name="Subtitle 2"/>
          <p:cNvSpPr>
            <a:spLocks noGrp="1"/>
          </p:cNvSpPr>
          <p:nvPr>
            <p:ph type="subTitle" idx="1"/>
          </p:nvPr>
        </p:nvSpPr>
        <p:spPr/>
        <p:txBody>
          <a:bodyPr>
            <a:normAutofit fontScale="70000" lnSpcReduction="20000"/>
          </a:bodyPr>
          <a:lstStyle/>
          <a:p>
            <a:r>
              <a:rPr lang="en-US" dirty="0" smtClean="0"/>
              <a:t>Holly Lusk</a:t>
            </a:r>
          </a:p>
          <a:p>
            <a:r>
              <a:rPr lang="en-US" dirty="0" smtClean="0"/>
              <a:t>Jamie </a:t>
            </a:r>
            <a:r>
              <a:rPr lang="en-US" dirty="0" err="1" smtClean="0"/>
              <a:t>Plont</a:t>
            </a:r>
            <a:endParaRPr lang="en-US" dirty="0" smtClean="0"/>
          </a:p>
          <a:p>
            <a:r>
              <a:rPr lang="en-US" dirty="0" smtClean="0"/>
              <a:t>Sarah Edwards</a:t>
            </a:r>
          </a:p>
          <a:p>
            <a:r>
              <a:rPr lang="en-US" dirty="0" smtClean="0"/>
              <a:t>Jennifer Askew</a:t>
            </a:r>
          </a:p>
          <a:p>
            <a:r>
              <a:rPr lang="en-US" dirty="0" smtClean="0"/>
              <a:t>Courtney Conley</a:t>
            </a:r>
          </a:p>
          <a:p>
            <a:r>
              <a:rPr lang="en-US" dirty="0" err="1" smtClean="0"/>
              <a:t>Tori</a:t>
            </a:r>
            <a:r>
              <a:rPr lang="en-US" dirty="0" smtClean="0"/>
              <a:t> Gordon</a:t>
            </a:r>
            <a:endParaRPr lang="en-US"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a:t>
            </a:r>
            <a:endParaRPr lang="en-US" dirty="0"/>
          </a:p>
        </p:txBody>
      </p:sp>
      <p:pic>
        <p:nvPicPr>
          <p:cNvPr id="4" name="Content Placeholder 3"/>
          <p:cNvPicPr>
            <a:picLocks noGrp="1"/>
          </p:cNvPicPr>
          <p:nvPr>
            <p:ph idx="1"/>
          </p:nvPr>
        </p:nvPicPr>
        <p:blipFill>
          <a:blip r:embed="rId3">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l="-83282" r="-83282"/>
          <a:stretch>
            <a:fillRect/>
          </a:stretch>
        </p:blipFill>
        <p:spPr>
          <a:xfrm>
            <a:off x="-498645" y="2387216"/>
            <a:ext cx="4817001" cy="3664151"/>
          </a:xfrm>
          <a:prstGeom prst="rect">
            <a:avLst/>
          </a:prstGeom>
        </p:spPr>
      </p:pic>
      <p:pic>
        <p:nvPicPr>
          <p:cNvPr id="5" name="Picture 4"/>
          <p:cNvPicPr/>
          <p:nvPr/>
        </p:nvPicPr>
        <p:blipFill>
          <a:blip r:embed="rId4">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tretch>
            <a:fillRect/>
          </a:stretch>
        </p:blipFill>
        <p:spPr>
          <a:xfrm>
            <a:off x="4732104" y="1257363"/>
            <a:ext cx="3412599" cy="3224344"/>
          </a:xfrm>
          <a:prstGeom prst="rect">
            <a:avLst/>
          </a:prstGeom>
        </p:spPr>
      </p:pic>
      <p:sp>
        <p:nvSpPr>
          <p:cNvPr id="6" name="Rectangle 5"/>
          <p:cNvSpPr/>
          <p:nvPr/>
        </p:nvSpPr>
        <p:spPr>
          <a:xfrm>
            <a:off x="3576609" y="4481707"/>
            <a:ext cx="5265696" cy="1815882"/>
          </a:xfrm>
          <a:prstGeom prst="rect">
            <a:avLst/>
          </a:prstGeom>
        </p:spPr>
        <p:txBody>
          <a:bodyPr wrap="square">
            <a:spAutoFit/>
          </a:bodyPr>
          <a:lstStyle/>
          <a:p>
            <a:r>
              <a:rPr lang="en-US" sz="1600" dirty="0" err="1" smtClean="0"/>
              <a:t>Omano</a:t>
            </a:r>
            <a:r>
              <a:rPr lang="en-US" sz="1600" dirty="0" smtClean="0"/>
              <a:t> OM136C Monocular Compound Microscope x10 $179</a:t>
            </a:r>
          </a:p>
          <a:p>
            <a:r>
              <a:rPr lang="en-US" sz="1600" u="sng" dirty="0" smtClean="0">
                <a:hlinkClick r:id="rId5"/>
              </a:rPr>
              <a:t>http://www.microscope.com/student-microscopes-c-50.html</a:t>
            </a:r>
            <a:endParaRPr lang="en-US" sz="1600" dirty="0" smtClean="0"/>
          </a:p>
          <a:p>
            <a:r>
              <a:rPr lang="en-US" sz="1600" dirty="0" smtClean="0"/>
              <a:t>Boreal Digital 2000 Advanced Zoom Stereomicroscope x1 $1515</a:t>
            </a:r>
          </a:p>
          <a:p>
            <a:r>
              <a:rPr lang="en-US" sz="1600" u="sng" dirty="0" smtClean="0">
                <a:hlinkClick r:id="rId6"/>
              </a:rPr>
              <a:t>http://sciencekit.com/microscopes-microscopy/c/1666/</a:t>
            </a:r>
            <a:endParaRPr lang="en-US" sz="1600" dirty="0"/>
          </a:p>
        </p:txBody>
      </p:sp>
    </p:spTree>
  </p:cSld>
  <p:clrMapOvr>
    <a:masterClrMapping/>
  </p:clrMapOvr>
  <p:transition>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Studies</a:t>
            </a:r>
            <a:endParaRPr lang="en-US" dirty="0"/>
          </a:p>
        </p:txBody>
      </p:sp>
      <p:sp>
        <p:nvSpPr>
          <p:cNvPr id="3" name="Content Placeholder 2"/>
          <p:cNvSpPr>
            <a:spLocks noGrp="1"/>
          </p:cNvSpPr>
          <p:nvPr>
            <p:ph idx="1"/>
          </p:nvPr>
        </p:nvSpPr>
        <p:spPr/>
        <p:txBody>
          <a:bodyPr/>
          <a:lstStyle/>
          <a:p>
            <a:r>
              <a:rPr lang="en-US" u="sng" dirty="0" smtClean="0">
                <a:hlinkClick r:id="rId3"/>
              </a:rPr>
              <a:t>http://classroom.jc-schools.net/SS-units/maps.htm</a:t>
            </a:r>
            <a:r>
              <a:rPr lang="en-US" dirty="0" smtClean="0"/>
              <a:t> </a:t>
            </a:r>
            <a:endParaRPr lang="en-US" dirty="0"/>
          </a:p>
        </p:txBody>
      </p:sp>
      <p:pic>
        <p:nvPicPr>
          <p:cNvPr id="4" name="Picture 3"/>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3429139" y="2880108"/>
            <a:ext cx="2261292" cy="2907376"/>
          </a:xfrm>
          <a:prstGeom prst="rect">
            <a:avLst/>
          </a:prstGeom>
        </p:spPr>
      </p:pic>
    </p:spTree>
  </p:cSld>
  <p:clrMapOvr>
    <a:masterClrMapping/>
  </p:clrMapOvr>
  <p:transition>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Team</a:t>
            </a:r>
            <a:endParaRPr lang="en-US" dirty="0"/>
          </a:p>
        </p:txBody>
      </p:sp>
      <p:sp>
        <p:nvSpPr>
          <p:cNvPr id="3" name="Content Placeholder 2"/>
          <p:cNvSpPr>
            <a:spLocks noGrp="1"/>
          </p:cNvSpPr>
          <p:nvPr>
            <p:ph idx="1"/>
          </p:nvPr>
        </p:nvSpPr>
        <p:spPr/>
        <p:txBody>
          <a:bodyPr/>
          <a:lstStyle/>
          <a:p>
            <a:r>
              <a:rPr lang="en-US" smtClean="0"/>
              <a:t>Band Director </a:t>
            </a:r>
            <a:r>
              <a:rPr lang="en-US" dirty="0" smtClean="0"/>
              <a:t>– Sarah Edwards</a:t>
            </a:r>
          </a:p>
          <a:p>
            <a:r>
              <a:rPr lang="en-US" dirty="0" smtClean="0"/>
              <a:t>Spanish Teacher – </a:t>
            </a:r>
            <a:r>
              <a:rPr lang="en-US" dirty="0" err="1" smtClean="0"/>
              <a:t>Tori</a:t>
            </a:r>
            <a:r>
              <a:rPr lang="en-US" dirty="0" smtClean="0"/>
              <a:t> Gordon</a:t>
            </a:r>
          </a:p>
          <a:p>
            <a:r>
              <a:rPr lang="en-US" dirty="0" smtClean="0"/>
              <a:t>Social Studies Teacher – Courtney Conley</a:t>
            </a:r>
          </a:p>
          <a:p>
            <a:r>
              <a:rPr lang="en-US" dirty="0" smtClean="0"/>
              <a:t>Math Teacher – Holly Lusk</a:t>
            </a:r>
          </a:p>
          <a:p>
            <a:r>
              <a:rPr lang="en-US" dirty="0" smtClean="0"/>
              <a:t>Science Teacher – Jamie </a:t>
            </a:r>
            <a:r>
              <a:rPr lang="en-US" dirty="0" err="1" smtClean="0"/>
              <a:t>Plont</a:t>
            </a:r>
            <a:endParaRPr lang="en-US" dirty="0" smtClean="0"/>
          </a:p>
          <a:p>
            <a:r>
              <a:rPr lang="en-US" dirty="0" smtClean="0"/>
              <a:t>English Teacher – Jennifer Askew</a:t>
            </a:r>
            <a:endParaRPr lang="en-US" dirty="0"/>
          </a:p>
        </p:txBody>
      </p:sp>
    </p:spTree>
  </p:cSld>
  <p:clrMapOvr>
    <a:masterClrMapping/>
  </p:clrMapOvr>
  <p:transition>
    <p:cut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Garden Grove High School</a:t>
            </a:r>
            <a:endParaRPr lang="en-US" dirty="0"/>
          </a:p>
        </p:txBody>
      </p:sp>
      <p:sp>
        <p:nvSpPr>
          <p:cNvPr id="3" name="Content Placeholder 2"/>
          <p:cNvSpPr>
            <a:spLocks noGrp="1"/>
          </p:cNvSpPr>
          <p:nvPr>
            <p:ph idx="1"/>
          </p:nvPr>
        </p:nvSpPr>
        <p:spPr/>
        <p:txBody>
          <a:bodyPr/>
          <a:lstStyle/>
          <a:p>
            <a:r>
              <a:rPr lang="en-US" dirty="0" smtClean="0"/>
              <a:t>2500 students</a:t>
            </a:r>
          </a:p>
          <a:p>
            <a:r>
              <a:rPr lang="en-US" dirty="0" smtClean="0"/>
              <a:t>Title I School</a:t>
            </a:r>
          </a:p>
          <a:p>
            <a:r>
              <a:rPr lang="en-US" dirty="0" smtClean="0"/>
              <a:t>Rural Tennessee</a:t>
            </a:r>
            <a:endParaRPr lang="en-US" dirty="0"/>
          </a:p>
        </p:txBody>
      </p:sp>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Needs and Goals</a:t>
            </a:r>
            <a:endParaRPr lang="en-US" dirty="0"/>
          </a:p>
        </p:txBody>
      </p:sp>
      <p:sp>
        <p:nvSpPr>
          <p:cNvPr id="3" name="Content Placeholder 2"/>
          <p:cNvSpPr>
            <a:spLocks noGrp="1"/>
          </p:cNvSpPr>
          <p:nvPr>
            <p:ph idx="1"/>
          </p:nvPr>
        </p:nvSpPr>
        <p:spPr/>
        <p:txBody>
          <a:bodyPr/>
          <a:lstStyle/>
          <a:p>
            <a:r>
              <a:rPr lang="en-US" dirty="0"/>
              <a:t>We want to introduce students to technology in many different areas so that they are able to explore interests that would prepare them for the real world. </a:t>
            </a:r>
          </a:p>
          <a:p>
            <a:endParaRPr lang="en-US" dirty="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r>
              <a:rPr lang="en-US"/>
              <a:t>Department of Music</a:t>
            </a:r>
          </a:p>
        </p:txBody>
      </p:sp>
      <p:sp>
        <p:nvSpPr>
          <p:cNvPr id="2051" name="Rectangle 3"/>
          <p:cNvSpPr>
            <a:spLocks noGrp="1" noChangeArrowheads="1"/>
          </p:cNvSpPr>
          <p:nvPr>
            <p:ph idx="1"/>
          </p:nvPr>
        </p:nvSpPr>
        <p:spPr/>
        <p:txBody>
          <a:bodyPr/>
          <a:lstStyle/>
          <a:p>
            <a:r>
              <a:rPr lang="en-US"/>
              <a:t>Interpretation of Goal</a:t>
            </a:r>
          </a:p>
          <a:p>
            <a:r>
              <a:rPr lang="en-US"/>
              <a:t>SmartMusic</a:t>
            </a:r>
          </a:p>
          <a:p>
            <a:r>
              <a:rPr lang="en-US"/>
              <a:t>SMART board Technologies  </a:t>
            </a:r>
          </a:p>
          <a:p>
            <a:r>
              <a:rPr lang="en-US"/>
              <a:t>Classroom examples</a:t>
            </a:r>
          </a:p>
          <a:p>
            <a:endParaRPr lang="en-US"/>
          </a:p>
        </p:txBody>
      </p:sp>
      <p:pic>
        <p:nvPicPr>
          <p:cNvPr id="2053" name="Picture 5" descr="SMART Board"/>
          <p:cNvPicPr>
            <a:picLocks noChangeAspect="1" noChangeArrowheads="1"/>
          </p:cNvPicPr>
          <p:nvPr/>
        </p:nvPicPr>
        <p:blipFill>
          <a:blip r:embed="rId3"/>
          <a:srcRect/>
          <a:stretch>
            <a:fillRect/>
          </a:stretch>
        </p:blipFill>
        <p:spPr bwMode="auto">
          <a:xfrm>
            <a:off x="6629400" y="1905000"/>
            <a:ext cx="1774825" cy="2276475"/>
          </a:xfrm>
          <a:prstGeom prst="rect">
            <a:avLst/>
          </a:prstGeom>
          <a:noFill/>
        </p:spPr>
      </p:pic>
      <p:pic>
        <p:nvPicPr>
          <p:cNvPr id="2054" name="Picture 6" descr="Smart Music Logo"/>
          <p:cNvPicPr>
            <a:picLocks noChangeAspect="1" noChangeArrowheads="1"/>
          </p:cNvPicPr>
          <p:nvPr/>
        </p:nvPicPr>
        <p:blipFill>
          <a:blip r:embed="rId4"/>
          <a:srcRect/>
          <a:stretch>
            <a:fillRect/>
          </a:stretch>
        </p:blipFill>
        <p:spPr bwMode="auto">
          <a:xfrm>
            <a:off x="1676400" y="4114800"/>
            <a:ext cx="2667000" cy="963613"/>
          </a:xfrm>
          <a:prstGeom prst="rect">
            <a:avLst/>
          </a:prstGeom>
          <a:noFill/>
        </p:spPr>
      </p:pic>
      <p:pic>
        <p:nvPicPr>
          <p:cNvPr id="2055" name="Picture 7" descr="Notes"/>
          <p:cNvPicPr>
            <a:picLocks noChangeAspect="1" noChangeArrowheads="1"/>
          </p:cNvPicPr>
          <p:nvPr/>
        </p:nvPicPr>
        <p:blipFill>
          <a:blip r:embed="rId5"/>
          <a:srcRect/>
          <a:stretch>
            <a:fillRect/>
          </a:stretch>
        </p:blipFill>
        <p:spPr bwMode="auto">
          <a:xfrm>
            <a:off x="5410200" y="4495800"/>
            <a:ext cx="3124200" cy="2016125"/>
          </a:xfrm>
          <a:prstGeom prst="rect">
            <a:avLst/>
          </a:prstGeom>
          <a:noFill/>
        </p:spPr>
      </p:pic>
      <p:sp>
        <p:nvSpPr>
          <p:cNvPr id="2056" name="Rectangle 8"/>
          <p:cNvSpPr>
            <a:spLocks noChangeArrowheads="1"/>
          </p:cNvSpPr>
          <p:nvPr/>
        </p:nvSpPr>
        <p:spPr bwMode="auto">
          <a:xfrm>
            <a:off x="3429000" y="2714625"/>
            <a:ext cx="184150" cy="274638"/>
          </a:xfrm>
          <a:prstGeom prst="rect">
            <a:avLst/>
          </a:prstGeom>
          <a:noFill/>
          <a:ln w="9525">
            <a:noFill/>
            <a:miter lim="800000"/>
            <a:headEnd/>
            <a:tailEnd/>
          </a:ln>
        </p:spPr>
        <p:txBody>
          <a:bodyPr wrap="none">
            <a:prstTxWarp prst="textNoShape">
              <a:avLst/>
            </a:prstTxWarp>
            <a:spAutoFit/>
          </a:bodyPr>
          <a:lstStyle/>
          <a:p>
            <a:endParaRPr lang="en-US" sz="1200" b="1">
              <a:solidFill>
                <a:srgbClr val="FFFFFF"/>
              </a:solidFill>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Spanish</a:t>
            </a:r>
            <a:endParaRPr lang="en-US" dirty="0"/>
          </a:p>
        </p:txBody>
      </p:sp>
      <p:pic>
        <p:nvPicPr>
          <p:cNvPr id="4" name="Content Placeholder 3" descr="http://i.b5z.net/i/u/1638188/i/World_Talk_Spanish.png"/>
          <p:cNvPicPr>
            <a:picLocks noGrp="1"/>
          </p:cNvPicPr>
          <p:nvPr>
            <p:ph idx="1"/>
          </p:nvPr>
        </p:nvPicPr>
        <p:blipFill>
          <a:blip r:embed="rId3" cstate="print"/>
          <a:srcRect l="-80660" r="-80660"/>
          <a:stretch>
            <a:fillRect/>
          </a:stretch>
        </p:blipFill>
        <p:spPr bwMode="auto">
          <a:xfrm>
            <a:off x="-640849" y="3206807"/>
            <a:ext cx="6449800" cy="3651193"/>
          </a:xfrm>
          <a:prstGeom prst="rect">
            <a:avLst/>
          </a:prstGeom>
          <a:noFill/>
          <a:ln w="9525">
            <a:noFill/>
            <a:miter lim="800000"/>
            <a:headEnd/>
            <a:tailEnd/>
          </a:ln>
        </p:spPr>
      </p:pic>
      <p:sp>
        <p:nvSpPr>
          <p:cNvPr id="5" name="Rectangle 4"/>
          <p:cNvSpPr/>
          <p:nvPr/>
        </p:nvSpPr>
        <p:spPr>
          <a:xfrm>
            <a:off x="802811" y="2033765"/>
            <a:ext cx="4621000" cy="707886"/>
          </a:xfrm>
          <a:prstGeom prst="rect">
            <a:avLst/>
          </a:prstGeom>
        </p:spPr>
        <p:txBody>
          <a:bodyPr wrap="square">
            <a:spAutoFit/>
          </a:bodyPr>
          <a:lstStyle/>
          <a:p>
            <a:pPr algn="ctr"/>
            <a:r>
              <a:rPr lang="en-US" sz="2000" b="1" dirty="0" err="1" smtClean="0"/>
              <a:t>euroTalk</a:t>
            </a:r>
            <a:r>
              <a:rPr lang="en-US" sz="2000" b="1" dirty="0" smtClean="0"/>
              <a:t> interactive</a:t>
            </a:r>
          </a:p>
          <a:p>
            <a:pPr algn="ctr"/>
            <a:r>
              <a:rPr lang="en-US" sz="2000" b="1" dirty="0" smtClean="0"/>
              <a:t>Learn Spanish</a:t>
            </a:r>
            <a:endParaRPr lang="en-US" sz="2000" b="1" dirty="0"/>
          </a:p>
        </p:txBody>
      </p:sp>
      <p:sp>
        <p:nvSpPr>
          <p:cNvPr id="6" name="Rectangle 5"/>
          <p:cNvSpPr/>
          <p:nvPr/>
        </p:nvSpPr>
        <p:spPr>
          <a:xfrm>
            <a:off x="5064727" y="1948575"/>
            <a:ext cx="3622073" cy="369332"/>
          </a:xfrm>
          <a:prstGeom prst="rect">
            <a:avLst/>
          </a:prstGeom>
        </p:spPr>
        <p:txBody>
          <a:bodyPr wrap="square">
            <a:spAutoFit/>
          </a:bodyPr>
          <a:lstStyle/>
          <a:p>
            <a:r>
              <a:rPr lang="en-US" b="1" dirty="0" smtClean="0"/>
              <a:t>Computer microphones in lab</a:t>
            </a:r>
            <a:endParaRPr lang="en-US" b="1" dirty="0"/>
          </a:p>
        </p:txBody>
      </p:sp>
      <p:pic>
        <p:nvPicPr>
          <p:cNvPr id="7" name="Picture 6" descr="Creative Labs HS-400 Headset (Black)"/>
          <p:cNvPicPr/>
          <p:nvPr/>
        </p:nvPicPr>
        <p:blipFill>
          <a:blip r:embed="rId4" cstate="print"/>
          <a:srcRect/>
          <a:stretch>
            <a:fillRect/>
          </a:stretch>
        </p:blipFill>
        <p:spPr bwMode="auto">
          <a:xfrm>
            <a:off x="5808951" y="2741651"/>
            <a:ext cx="2276025" cy="1586073"/>
          </a:xfrm>
          <a:prstGeom prst="rect">
            <a:avLst/>
          </a:prstGeom>
          <a:noFill/>
          <a:ln w="9525">
            <a:noFill/>
            <a:miter lim="800000"/>
            <a:headEnd/>
            <a:tailEnd/>
          </a:ln>
        </p:spPr>
      </p:pic>
      <p:sp>
        <p:nvSpPr>
          <p:cNvPr id="9" name="TextBox 8"/>
          <p:cNvSpPr txBox="1"/>
          <p:nvPr/>
        </p:nvSpPr>
        <p:spPr>
          <a:xfrm>
            <a:off x="4863377" y="4550311"/>
            <a:ext cx="4079273" cy="369332"/>
          </a:xfrm>
          <a:prstGeom prst="rect">
            <a:avLst/>
          </a:prstGeom>
          <a:noFill/>
        </p:spPr>
        <p:txBody>
          <a:bodyPr wrap="square" rtlCol="0">
            <a:spAutoFit/>
          </a:bodyPr>
          <a:lstStyle/>
          <a:p>
            <a:r>
              <a:rPr lang="en-US" dirty="0" smtClean="0"/>
              <a:t> Creative Labs HS-400 Headset (Black)</a:t>
            </a:r>
            <a:endParaRPr lang="en-US" dirty="0"/>
          </a:p>
        </p:txBody>
      </p:sp>
    </p:spTree>
  </p:cSld>
  <p:clrMapOvr>
    <a:masterClrMapping/>
  </p:clrMapOvr>
  <p:transition>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English</a:t>
            </a:r>
            <a:endParaRPr lang="en-US" dirty="0"/>
          </a:p>
        </p:txBody>
      </p:sp>
      <p:pic>
        <p:nvPicPr>
          <p:cNvPr id="4" name="Content Placeholder 3" descr="Create Concept Maps, Idea Maps and Outlines with Inspiration!  Download Your Free 30-day Trial of Inspiration Today!"/>
          <p:cNvPicPr>
            <a:picLocks noGrp="1"/>
          </p:cNvPicPr>
          <p:nvPr>
            <p:ph idx="1"/>
          </p:nvPr>
        </p:nvPicPr>
        <p:blipFill>
          <a:blip r:embed="rId3">
            <a:extLst>
              <a:ext uri="{28A0092B-C50C-407E-A947-70E740481C1C}">
                <a14:useLocalDpi xmlns:lc="http://schemas.openxmlformats.org/drawingml/2006/lockedCanvas" xmlns:a14="http://schemas.microsoft.com/office/drawing/2010/main" xmlns:pic="http://schemas.openxmlformats.org/drawingml/2006/picture" xmlns:a="http://schemas.openxmlformats.org/drawingml/2006/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r="http://schemas.openxmlformats.org/officeDocument/2006/relationships" xmlns:o="urn:schemas-microsoft-com:office:office" xmlns:mc="http://schemas.openxmlformats.org/markup-compatibility/2006" xmlns:wpc="http://schemas.microsoft.com/office/word/2010/wordprocessingCanvas" xmlns="" xmlns:p="http://schemas.openxmlformats.org/presentationml/2006/main" xmlns:mv="urn:schemas-microsoft-com:mac:vml" val="0"/>
              </a:ext>
            </a:extLst>
          </a:blip>
          <a:srcRect l="-78351" r="-78351"/>
          <a:stretch>
            <a:fillRect/>
          </a:stretch>
        </p:blipFill>
        <p:spPr bwMode="auto">
          <a:xfrm>
            <a:off x="1936720" y="1847088"/>
            <a:ext cx="5528717" cy="3482739"/>
          </a:xfrm>
          <a:prstGeom prst="rect">
            <a:avLst/>
          </a:prstGeom>
          <a:noFill/>
          <a:ln>
            <a:noFill/>
          </a:ln>
        </p:spPr>
      </p:pic>
      <p:sp>
        <p:nvSpPr>
          <p:cNvPr id="5" name="Rectangle 4"/>
          <p:cNvSpPr/>
          <p:nvPr/>
        </p:nvSpPr>
        <p:spPr>
          <a:xfrm>
            <a:off x="2745492" y="5756831"/>
            <a:ext cx="3653013" cy="369332"/>
          </a:xfrm>
          <a:prstGeom prst="rect">
            <a:avLst/>
          </a:prstGeom>
        </p:spPr>
        <p:txBody>
          <a:bodyPr wrap="none">
            <a:spAutoFit/>
          </a:bodyPr>
          <a:lstStyle/>
          <a:p>
            <a:r>
              <a:rPr lang="en-US" u="sng" dirty="0" smtClean="0">
                <a:hlinkClick r:id="rId4"/>
              </a:rPr>
              <a:t>http://www.inspiration.com/freetrial</a:t>
            </a:r>
            <a:endParaRPr lang="en-US" dirty="0"/>
          </a:p>
        </p:txBody>
      </p:sp>
    </p:spTree>
  </p:cSld>
  <p:clrMapOvr>
    <a:masterClrMapping/>
  </p:clrMapOvr>
  <p:transition>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a:t>
            </a:r>
            <a:endParaRPr lang="en-US" dirty="0"/>
          </a:p>
        </p:txBody>
      </p:sp>
      <p:pic>
        <p:nvPicPr>
          <p:cNvPr id="4" name="Content Placeholder 3" descr="C:\Users\Hollie\Pictures\Calculator.jpg"/>
          <p:cNvPicPr>
            <a:picLocks noGrp="1"/>
          </p:cNvPicPr>
          <p:nvPr>
            <p:ph idx="1"/>
          </p:nvPr>
        </p:nvPicPr>
        <p:blipFill>
          <a:blip r:embed="rId3" cstate="print"/>
          <a:srcRect l="-45158" r="-45158"/>
          <a:stretch>
            <a:fillRect/>
          </a:stretch>
        </p:blipFill>
        <p:spPr bwMode="auto">
          <a:xfrm>
            <a:off x="833002" y="2306516"/>
            <a:ext cx="6942232" cy="3314286"/>
          </a:xfrm>
          <a:prstGeom prst="rect">
            <a:avLst/>
          </a:prstGeom>
          <a:noFill/>
          <a:ln w="9525">
            <a:noFill/>
            <a:miter lim="800000"/>
            <a:headEnd/>
            <a:tailEnd/>
          </a:ln>
        </p:spPr>
      </p:pic>
      <p:sp>
        <p:nvSpPr>
          <p:cNvPr id="5" name="Rectangle 4"/>
          <p:cNvSpPr/>
          <p:nvPr/>
        </p:nvSpPr>
        <p:spPr>
          <a:xfrm>
            <a:off x="1753072" y="1668322"/>
            <a:ext cx="5865037" cy="369332"/>
          </a:xfrm>
          <a:prstGeom prst="rect">
            <a:avLst/>
          </a:prstGeom>
        </p:spPr>
        <p:txBody>
          <a:bodyPr wrap="square">
            <a:spAutoFit/>
          </a:bodyPr>
          <a:lstStyle/>
          <a:p>
            <a:r>
              <a:rPr lang="en-US" dirty="0" smtClean="0"/>
              <a:t>TI-30xs Multi view </a:t>
            </a:r>
            <a:r>
              <a:rPr lang="en-US" dirty="0" err="1" smtClean="0"/>
              <a:t>Ez</a:t>
            </a:r>
            <a:r>
              <a:rPr lang="en-US" dirty="0" smtClean="0"/>
              <a:t>-Spot class pack of 30 calculators </a:t>
            </a:r>
            <a:endParaRPr lang="en-US" dirty="0"/>
          </a:p>
        </p:txBody>
      </p:sp>
      <p:sp>
        <p:nvSpPr>
          <p:cNvPr id="6" name="Rectangle 5"/>
          <p:cNvSpPr/>
          <p:nvPr/>
        </p:nvSpPr>
        <p:spPr>
          <a:xfrm>
            <a:off x="1842163" y="5390511"/>
            <a:ext cx="5775946" cy="923330"/>
          </a:xfrm>
          <a:prstGeom prst="rect">
            <a:avLst/>
          </a:prstGeom>
        </p:spPr>
        <p:txBody>
          <a:bodyPr wrap="square">
            <a:spAutoFit/>
          </a:bodyPr>
          <a:lstStyle/>
          <a:p>
            <a:r>
              <a:rPr lang="en-US" dirty="0" smtClean="0"/>
              <a:t>Website:  </a:t>
            </a:r>
            <a:r>
              <a:rPr lang="en-US" u="sng" dirty="0" smtClean="0">
                <a:hlinkClick r:id="rId4"/>
              </a:rPr>
              <a:t>http://www.etacuisenaire.com/catalog/product?deptId=&amp;prodId=76125&amp;wotrl=froogle</a:t>
            </a:r>
            <a:endParaRPr lang="en-US" dirty="0"/>
          </a:p>
        </p:txBody>
      </p:sp>
    </p:spTree>
  </p:cSld>
  <p:clrMapOvr>
    <a:masterClrMapping/>
  </p:clrMapOvr>
  <p:transition>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a:t>
            </a:r>
            <a:endParaRPr lang="en-US" dirty="0"/>
          </a:p>
        </p:txBody>
      </p:sp>
      <p:pic>
        <p:nvPicPr>
          <p:cNvPr id="4" name="Content Placeholder 3" descr="C:\Users\Hollie\Pictures\Algebrator software pic.jpg"/>
          <p:cNvPicPr>
            <a:picLocks noGrp="1"/>
          </p:cNvPicPr>
          <p:nvPr>
            <p:ph idx="1"/>
          </p:nvPr>
        </p:nvPicPr>
        <p:blipFill>
          <a:blip r:embed="rId3" cstate="print"/>
          <a:srcRect l="-58096" r="-58096"/>
          <a:stretch>
            <a:fillRect/>
          </a:stretch>
        </p:blipFill>
        <p:spPr bwMode="auto">
          <a:prstGeom prst="rect">
            <a:avLst/>
          </a:prstGeom>
          <a:noFill/>
          <a:ln w="9525">
            <a:noFill/>
            <a:miter lim="800000"/>
            <a:headEnd/>
            <a:tailEnd/>
          </a:ln>
        </p:spPr>
      </p:pic>
      <p:sp>
        <p:nvSpPr>
          <p:cNvPr id="6" name="Rectangle 5"/>
          <p:cNvSpPr/>
          <p:nvPr/>
        </p:nvSpPr>
        <p:spPr>
          <a:xfrm>
            <a:off x="3190852" y="1215943"/>
            <a:ext cx="3587561" cy="461665"/>
          </a:xfrm>
          <a:prstGeom prst="rect">
            <a:avLst/>
          </a:prstGeom>
        </p:spPr>
        <p:txBody>
          <a:bodyPr wrap="square">
            <a:spAutoFit/>
          </a:bodyPr>
          <a:lstStyle/>
          <a:p>
            <a:r>
              <a:rPr lang="en-US" sz="2400" dirty="0" err="1" smtClean="0"/>
              <a:t>Algebrator</a:t>
            </a:r>
            <a:r>
              <a:rPr lang="en-US" sz="2400" dirty="0" smtClean="0"/>
              <a:t> math software </a:t>
            </a:r>
            <a:endParaRPr lang="en-US" sz="2400" dirty="0"/>
          </a:p>
        </p:txBody>
      </p:sp>
      <p:sp>
        <p:nvSpPr>
          <p:cNvPr id="8" name="Rectangle 7"/>
          <p:cNvSpPr/>
          <p:nvPr/>
        </p:nvSpPr>
        <p:spPr>
          <a:xfrm>
            <a:off x="3190852" y="6401232"/>
            <a:ext cx="2762295" cy="369332"/>
          </a:xfrm>
          <a:prstGeom prst="rect">
            <a:avLst/>
          </a:prstGeom>
        </p:spPr>
        <p:txBody>
          <a:bodyPr wrap="none">
            <a:spAutoFit/>
          </a:bodyPr>
          <a:lstStyle/>
          <a:p>
            <a:r>
              <a:rPr lang="en-US" u="sng" dirty="0" smtClean="0">
                <a:hlinkClick r:id="rId4"/>
              </a:rPr>
              <a:t>http://www.softmath.com/</a:t>
            </a:r>
            <a:r>
              <a:rPr lang="en-US" dirty="0" smtClean="0"/>
              <a:t> </a:t>
            </a:r>
            <a:endParaRPr lang="en-US" dirty="0"/>
          </a:p>
        </p:txBody>
      </p:sp>
    </p:spTree>
  </p:cSld>
  <p:clrMapOvr>
    <a:masterClrMapping/>
  </p:clrMapOvr>
  <p:transition>
    <p:wheel spokes="8"/>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57</TotalTime>
  <Words>1077</Words>
  <Application>Microsoft Macintosh PowerPoint</Application>
  <PresentationFormat>On-screen Show (4:3)</PresentationFormat>
  <Paragraphs>83</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Flow</vt:lpstr>
      <vt:lpstr>Integrating Digital Technology $20,000 Grant</vt:lpstr>
      <vt:lpstr>The Team</vt:lpstr>
      <vt:lpstr>Garden Grove High School</vt:lpstr>
      <vt:lpstr>Needs and Goals</vt:lpstr>
      <vt:lpstr>Department of Music</vt:lpstr>
      <vt:lpstr>Spanish</vt:lpstr>
      <vt:lpstr>English</vt:lpstr>
      <vt:lpstr>Math</vt:lpstr>
      <vt:lpstr>Math</vt:lpstr>
      <vt:lpstr>Science</vt:lpstr>
      <vt:lpstr>Social Studies</vt:lpstr>
    </vt:vector>
  </TitlesOfParts>
  <Company>Carson-Newman 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Integrating Digital Technology $20,000 Grant</dc:title>
  <dc:creator>Campus Computing</dc:creator>
  <cp:lastModifiedBy>Campus Computing</cp:lastModifiedBy>
  <cp:revision>7</cp:revision>
  <cp:lastPrinted>2010-11-23T18:50:18Z</cp:lastPrinted>
  <dcterms:created xsi:type="dcterms:W3CDTF">2010-11-23T19:33:18Z</dcterms:created>
  <dcterms:modified xsi:type="dcterms:W3CDTF">2010-11-23T19:34:30Z</dcterms:modified>
</cp:coreProperties>
</file>